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538"/>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3" autoAdjust="0"/>
    <p:restoredTop sz="94660"/>
  </p:normalViewPr>
  <p:slideViewPr>
    <p:cSldViewPr snapToGrid="0">
      <p:cViewPr>
        <p:scale>
          <a:sx n="120" d="100"/>
          <a:sy n="120" d="100"/>
        </p:scale>
        <p:origin x="-1746" y="-210"/>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7/1/2013</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213485E-172C-45B2-AD52-62B24C8BE908}" type="datetimeFigureOut">
              <a:rPr lang="en-AU" smtClean="0"/>
              <a:t>1/07/2013</a:t>
            </a:fld>
            <a:endParaRPr lang="en-AU"/>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F864D3-5F54-4A5F-9A60-0CC104501B91}" type="slidenum">
              <a:rPr lang="en-AU" smtClean="0"/>
              <a:t>‹#›</a:t>
            </a:fld>
            <a:endParaRPr lang="en-AU"/>
          </a:p>
        </p:txBody>
      </p:sp>
    </p:spTree>
    <p:extLst>
      <p:ext uri="{BB962C8B-B14F-4D97-AF65-F5344CB8AC3E}">
        <p14:creationId xmlns:p14="http://schemas.microsoft.com/office/powerpoint/2010/main" val="252982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BDD21-1E85-4E22-9C8B-36698E7DC81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BDD21-1E85-4E22-9C8B-36698E7DC81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BDD21-1E85-4E22-9C8B-36698E7DC81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BDD21-1E85-4E22-9C8B-36698E7DC81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BDD21-1E85-4E22-9C8B-36698E7DC81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BDD21-1E85-4E22-9C8B-36698E7DC81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BDD21-1E85-4E22-9C8B-36698E7DC81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80" y="0"/>
            <a:ext cx="9158400" cy="2949934"/>
          </a:xfrm>
          <a:prstGeom prst="rect">
            <a:avLst/>
          </a:prstGeom>
        </p:spPr>
      </p:pic>
      <p:pic>
        <p:nvPicPr>
          <p:cNvPr id="9" name="Picture 3"/>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50024" b="9811"/>
          <a:stretch/>
        </p:blipFill>
        <p:spPr bwMode="auto">
          <a:xfrm>
            <a:off x="-13826" y="2384754"/>
            <a:ext cx="9157826" cy="2758745"/>
          </a:xfrm>
          <a:prstGeom prst="rect">
            <a:avLst/>
          </a:prstGeom>
          <a:noFill/>
          <a:ln>
            <a:noFill/>
          </a:ln>
          <a:effectLst>
            <a:outerShdw blurRad="190500" dist="76200" dir="16200000" algn="ctr" rotWithShape="0">
              <a:schemeClr val="tx1">
                <a:alpha val="8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304800" y="3331772"/>
            <a:ext cx="8458200" cy="35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itle 6"/>
          <p:cNvSpPr>
            <a:spLocks noGrp="1"/>
          </p:cNvSpPr>
          <p:nvPr>
            <p:ph type="title"/>
          </p:nvPr>
        </p:nvSpPr>
        <p:spPr>
          <a:xfrm>
            <a:off x="304800" y="2885832"/>
            <a:ext cx="8001000" cy="429862"/>
          </a:xfrm>
        </p:spPr>
        <p:txBody>
          <a:bodyPr/>
          <a:lstStyle/>
          <a:p>
            <a:r>
              <a:rPr lang="en-US" dirty="0" smtClean="0"/>
              <a:t>Click to edit Master title style</a:t>
            </a:r>
            <a:endParaRPr lang="en-AU" dirty="0"/>
          </a:p>
        </p:txBody>
      </p:sp>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4381" y="4085830"/>
            <a:ext cx="657750" cy="6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6859" y="4072305"/>
            <a:ext cx="1181000" cy="7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88622" y="4140979"/>
            <a:ext cx="1171164" cy="55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3403531" y="4822274"/>
            <a:ext cx="5514651" cy="261610"/>
          </a:xfrm>
          <a:prstGeom prst="rect">
            <a:avLst/>
          </a:prstGeom>
          <a:noFill/>
        </p:spPr>
        <p:txBody>
          <a:bodyPr wrap="none" rtlCol="0">
            <a:spAutoFit/>
          </a:bodyPr>
          <a:lstStyle/>
          <a:p>
            <a:pPr algn="r"/>
            <a:r>
              <a:rPr lang="en-US" sz="1100" dirty="0" smtClean="0">
                <a:latin typeface="Calibri" pitchFamily="34" charset="0"/>
              </a:rPr>
              <a:t>© Benckendorff &amp; Lund-</a:t>
            </a:r>
            <a:r>
              <a:rPr lang="en-US" sz="1100" dirty="0" err="1" smtClean="0">
                <a:latin typeface="Calibri" pitchFamily="34" charset="0"/>
              </a:rPr>
              <a:t>Durlacher</a:t>
            </a:r>
            <a:r>
              <a:rPr lang="en-US" sz="1100" dirty="0">
                <a:latin typeface="Calibri" pitchFamily="34" charset="0"/>
              </a:rPr>
              <a:t> </a:t>
            </a:r>
            <a:r>
              <a:rPr lang="en-US" sz="1100" dirty="0" smtClean="0">
                <a:latin typeface="Calibri" pitchFamily="34" charset="0"/>
              </a:rPr>
              <a:t>(</a:t>
            </a:r>
            <a:r>
              <a:rPr lang="en-US" sz="1100" dirty="0" err="1" smtClean="0">
                <a:latin typeface="Calibri" pitchFamily="34" charset="0"/>
              </a:rPr>
              <a:t>Eds</a:t>
            </a:r>
            <a:r>
              <a:rPr lang="en-US" sz="1100" dirty="0" smtClean="0">
                <a:latin typeface="Calibri" pitchFamily="34" charset="0"/>
              </a:rPr>
              <a:t>) </a:t>
            </a:r>
            <a:r>
              <a:rPr lang="en-US" sz="1100" b="1" dirty="0" smtClean="0">
                <a:solidFill>
                  <a:srgbClr val="376538"/>
                </a:solidFill>
                <a:latin typeface="Calibri" pitchFamily="34" charset="0"/>
              </a:rPr>
              <a:t>International Cases in Sustainable Travel &amp; Tourism</a:t>
            </a:r>
            <a:endParaRPr lang="en-US" sz="1100" b="1" dirty="0">
              <a:solidFill>
                <a:srgbClr val="376538"/>
              </a:solidFill>
              <a:latin typeface="Calibri" pitchFamily="34" charset="0"/>
            </a:endParaRPr>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4806086"/>
            <a:ext cx="2133600" cy="199302"/>
          </a:xfrm>
        </p:spPr>
        <p:txBody>
          <a:bodyPr/>
          <a:lstStyle>
            <a:lvl1pPr>
              <a:defRPr/>
            </a:lvl1pPr>
          </a:lstStyle>
          <a:p>
            <a:fld id="{CA519284-E648-4D87-9771-7975855ECF80}" type="slidenum">
              <a:rPr lang="en-US"/>
              <a:pPr/>
              <a:t>‹#›</a:t>
            </a:fld>
            <a:endParaRPr lang="en-US"/>
          </a:p>
        </p:txBody>
      </p:sp>
      <p:sp>
        <p:nvSpPr>
          <p:cNvPr id="8" name="Title 7"/>
          <p:cNvSpPr>
            <a:spLocks noGrp="1"/>
          </p:cNvSpPr>
          <p:nvPr>
            <p:ph type="title"/>
          </p:nvPr>
        </p:nvSpPr>
        <p:spPr/>
        <p:txBody>
          <a:bodyPr/>
          <a:lstStyle/>
          <a:p>
            <a:r>
              <a:rPr lang="en-US" smtClean="0"/>
              <a:t>Click to edit Master title style</a:t>
            </a:r>
            <a:endParaRPr lang="en-AU"/>
          </a:p>
        </p:txBody>
      </p:sp>
      <p:sp>
        <p:nvSpPr>
          <p:cNvPr id="10" name="Content Placeholder 9"/>
          <p:cNvSpPr>
            <a:spLocks noGrp="1"/>
          </p:cNvSpPr>
          <p:nvPr>
            <p:ph sz="quarter" idx="13"/>
          </p:nvPr>
        </p:nvSpPr>
        <p:spPr>
          <a:xfrm>
            <a:off x="849313" y="754063"/>
            <a:ext cx="7986712" cy="387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049" y="753466"/>
            <a:ext cx="3930091"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753466"/>
            <a:ext cx="3913632"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9302" y="792900"/>
            <a:ext cx="3913632"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9302" y="1345997"/>
            <a:ext cx="3913632"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9979" y="792900"/>
            <a:ext cx="397580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9979" y="1345997"/>
            <a:ext cx="3975808"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708649" y="4798771"/>
            <a:ext cx="2133600" cy="221248"/>
          </a:xfrm>
        </p:spPr>
        <p:txBody>
          <a:bodyPr/>
          <a:lstStyle>
            <a:lvl1pPr>
              <a:defRPr/>
            </a:lvl1pPr>
          </a:lstStyle>
          <a:p>
            <a:fld id="{E1013306-FE83-4F60-8498-80E898BED37C}" type="slidenum">
              <a:rPr lang="en-US"/>
              <a:pPr/>
              <a:t>‹#›</a:t>
            </a:fld>
            <a:endParaRPr lang="en-US"/>
          </a:p>
        </p:txBody>
      </p:sp>
      <p:sp>
        <p:nvSpPr>
          <p:cNvPr id="10" name="Title 9"/>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71450"/>
            <a:ext cx="800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38200" y="742950"/>
            <a:ext cx="8001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5224" y="4798771"/>
            <a:ext cx="2133600" cy="22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latin typeface="Calibri" pitchFamily="34" charset="0"/>
              </a:defRPr>
            </a:lvl1pPr>
          </a:lstStyle>
          <a:p>
            <a:fld id="{F5AF11E3-5AEA-439E-88D2-08E5A4FC1BE9}" type="slidenum">
              <a:rPr lang="en-US" smtClean="0"/>
              <a:pPr/>
              <a:t>‹#›</a:t>
            </a:fld>
            <a:endParaRPr lang="en-US"/>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824334" cy="5143500"/>
          </a:xfrm>
          <a:prstGeom prst="rect">
            <a:avLst/>
          </a:prstGeom>
        </p:spPr>
      </p:pic>
      <p:pic>
        <p:nvPicPr>
          <p:cNvPr id="9"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5289" y="4740249"/>
            <a:ext cx="321378" cy="3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125110" y="4761196"/>
            <a:ext cx="5315447" cy="276999"/>
          </a:xfrm>
          <a:prstGeom prst="rect">
            <a:avLst/>
          </a:prstGeom>
        </p:spPr>
        <p:txBody>
          <a:bodyPr wrap="square">
            <a:spAutoFit/>
          </a:bodyPr>
          <a:lstStyle/>
          <a:p>
            <a:r>
              <a:rPr lang="en-AU" sz="1200" b="1" dirty="0" smtClean="0">
                <a:solidFill>
                  <a:srgbClr val="376538"/>
                </a:solidFill>
                <a:latin typeface="+mj-lt"/>
              </a:rPr>
              <a:t>International Cases in Sustainable Travel &amp; Tourism</a:t>
            </a:r>
            <a:endParaRPr lang="en-US" sz="1200" b="1" dirty="0">
              <a:solidFill>
                <a:srgbClr val="376538"/>
              </a:solidFill>
              <a:latin typeface="+mj-lt"/>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Lst>
  <p:transition spd="med">
    <p:fade thruBlk="1"/>
  </p:transition>
  <p:hf hdr="0" dt="0"/>
  <p:txStyles>
    <p:titleStyle>
      <a:lvl1pPr algn="l" rtl="0" eaLnBrk="1" fontAlgn="base" hangingPunct="1">
        <a:spcBef>
          <a:spcPct val="0"/>
        </a:spcBef>
        <a:spcAft>
          <a:spcPct val="0"/>
        </a:spcAft>
        <a:defRPr sz="3600" b="1">
          <a:solidFill>
            <a:srgbClr val="376538"/>
          </a:solidFill>
          <a:latin typeface="Calibri" pitchFamily="34" charset="0"/>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ts val="500"/>
        </a:spcBef>
        <a:spcAft>
          <a:spcPct val="0"/>
        </a:spcAft>
        <a:buClr>
          <a:srgbClr val="376538"/>
        </a:buClr>
        <a:buFont typeface="Brush Script MT" pitchFamily="66" charset="0"/>
        <a:buChar char="O"/>
        <a:defRPr sz="2800" b="0">
          <a:solidFill>
            <a:schemeClr val="tx1"/>
          </a:solidFill>
          <a:latin typeface="Calibri" pitchFamily="34" charset="0"/>
          <a:ea typeface="+mn-ea"/>
          <a:cs typeface="+mn-cs"/>
        </a:defRPr>
      </a:lvl1pPr>
      <a:lvl2pPr marL="742950" indent="-285750" algn="l" rtl="0" eaLnBrk="1" fontAlgn="base" hangingPunct="1">
        <a:spcBef>
          <a:spcPts val="500"/>
        </a:spcBef>
        <a:spcAft>
          <a:spcPct val="0"/>
        </a:spcAft>
        <a:buChar char="–"/>
        <a:defRPr sz="2400" b="0">
          <a:solidFill>
            <a:schemeClr val="tx1"/>
          </a:solidFill>
          <a:latin typeface="Calibri" pitchFamily="34" charset="0"/>
        </a:defRPr>
      </a:lvl2pPr>
      <a:lvl3pPr marL="1143000" indent="-228600" algn="l" rtl="0" eaLnBrk="1" fontAlgn="base" hangingPunct="1">
        <a:spcBef>
          <a:spcPts val="500"/>
        </a:spcBef>
        <a:spcAft>
          <a:spcPct val="0"/>
        </a:spcAft>
        <a:buChar char="•"/>
        <a:defRPr sz="2000" b="0">
          <a:solidFill>
            <a:schemeClr val="tx1"/>
          </a:solidFill>
          <a:latin typeface="Calibri" pitchFamily="34" charset="0"/>
        </a:defRPr>
      </a:lvl3pPr>
      <a:lvl4pPr marL="1600200" indent="-228600" algn="l" rtl="0" eaLnBrk="1" fontAlgn="base" hangingPunct="1">
        <a:spcBef>
          <a:spcPts val="500"/>
        </a:spcBef>
        <a:spcAft>
          <a:spcPct val="0"/>
        </a:spcAft>
        <a:buChar char="–"/>
        <a:defRPr b="0">
          <a:solidFill>
            <a:schemeClr val="tx1"/>
          </a:solidFill>
          <a:latin typeface="Calibri" pitchFamily="34" charset="0"/>
        </a:defRPr>
      </a:lvl4pPr>
      <a:lvl5pPr marL="2057400" indent="-228600" algn="l" rtl="0" eaLnBrk="1" fontAlgn="base" hangingPunct="1">
        <a:spcBef>
          <a:spcPts val="500"/>
        </a:spcBef>
        <a:spcAft>
          <a:spcPct val="0"/>
        </a:spcAft>
        <a:buChar char="»"/>
        <a:defRPr b="0">
          <a:solidFill>
            <a:schemeClr val="tx1"/>
          </a:solidFill>
          <a:latin typeface="Calibri" pitchFamily="34" charset="0"/>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b="1" dirty="0" smtClean="0"/>
              <a:t>New Zealand</a:t>
            </a:r>
            <a:endParaRPr lang="en-AU" b="1" dirty="0"/>
          </a:p>
        </p:txBody>
      </p:sp>
      <p:sp>
        <p:nvSpPr>
          <p:cNvPr id="3" name="Subtitle 2"/>
          <p:cNvSpPr>
            <a:spLocks noGrp="1"/>
          </p:cNvSpPr>
          <p:nvPr>
            <p:ph type="subTitle" idx="1"/>
          </p:nvPr>
        </p:nvSpPr>
        <p:spPr/>
        <p:txBody>
          <a:bodyPr/>
          <a:lstStyle/>
          <a:p>
            <a:r>
              <a:rPr lang="de-DE" dirty="0" smtClean="0"/>
              <a:t>Whale Watch Kaikoura Community Based Ecotourism</a:t>
            </a:r>
            <a:endParaRPr lang="en-AU" dirty="0"/>
          </a:p>
        </p:txBody>
      </p:sp>
      <p:sp>
        <p:nvSpPr>
          <p:cNvPr id="4" name="TextBox 3"/>
          <p:cNvSpPr txBox="1"/>
          <p:nvPr/>
        </p:nvSpPr>
        <p:spPr>
          <a:xfrm>
            <a:off x="345315" y="3837428"/>
            <a:ext cx="4061561" cy="369332"/>
          </a:xfrm>
          <a:prstGeom prst="rect">
            <a:avLst/>
          </a:prstGeom>
          <a:noFill/>
        </p:spPr>
        <p:txBody>
          <a:bodyPr wrap="none" rtlCol="0">
            <a:spAutoFit/>
          </a:bodyPr>
          <a:lstStyle/>
          <a:p>
            <a:r>
              <a:rPr lang="en-GB" dirty="0">
                <a:solidFill>
                  <a:srgbClr val="376538"/>
                </a:solidFill>
                <a:latin typeface="+mj-lt"/>
              </a:rPr>
              <a:t>Stephen L. Wearing, Paul A. Cunningham </a:t>
            </a:r>
            <a:endParaRPr lang="en-AU" dirty="0">
              <a:solidFill>
                <a:srgbClr val="376538"/>
              </a:solidFill>
              <a:latin typeface="+mj-lt"/>
            </a:endParaRPr>
          </a:p>
        </p:txBody>
      </p:sp>
    </p:spTree>
    <p:extLst>
      <p:ext uri="{BB962C8B-B14F-4D97-AF65-F5344CB8AC3E}">
        <p14:creationId xmlns:p14="http://schemas.microsoft.com/office/powerpoint/2010/main" val="2556765713"/>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Learning Outcomes</a:t>
            </a:r>
            <a:endParaRPr lang="en-AU" dirty="0"/>
          </a:p>
        </p:txBody>
      </p:sp>
      <p:sp>
        <p:nvSpPr>
          <p:cNvPr id="3" name="Content Placeholder 2"/>
          <p:cNvSpPr>
            <a:spLocks noGrp="1"/>
          </p:cNvSpPr>
          <p:nvPr>
            <p:ph idx="13"/>
          </p:nvPr>
        </p:nvSpPr>
        <p:spPr>
          <a:xfrm>
            <a:off x="849313" y="754063"/>
            <a:ext cx="7986712" cy="3876675"/>
          </a:xfrm>
        </p:spPr>
        <p:txBody>
          <a:bodyPr/>
          <a:lstStyle/>
          <a:p>
            <a:pPr marL="0" indent="0">
              <a:buNone/>
            </a:pPr>
            <a:r>
              <a:rPr lang="en-GB" sz="2000" dirty="0" smtClean="0"/>
              <a:t>After completing this case study learners should be able to understand: </a:t>
            </a:r>
            <a:endParaRPr lang="en-AU" sz="2000" dirty="0" smtClean="0"/>
          </a:p>
          <a:p>
            <a:pPr marL="457200" lvl="0" indent="-457200">
              <a:buFont typeface="+mj-lt"/>
              <a:buAutoNum type="arabicPeriod"/>
            </a:pPr>
            <a:r>
              <a:rPr lang="en-GB" sz="2000" dirty="0" smtClean="0"/>
              <a:t>the way local ecotourism tourism ventures can meet the varying demands of sustainability, in terms of the way this term is conceived, applied and implemented into the management of such enterprises;</a:t>
            </a:r>
            <a:endParaRPr lang="en-AU" sz="2000" dirty="0" smtClean="0"/>
          </a:p>
          <a:p>
            <a:pPr marL="457200" lvl="0" indent="-457200">
              <a:buFont typeface="+mj-lt"/>
              <a:buAutoNum type="arabicPeriod"/>
            </a:pPr>
            <a:r>
              <a:rPr lang="en-GB" sz="2000" dirty="0" smtClean="0"/>
              <a:t>the scope and scale of the economic, social, cultural and biophysical impacts of whale watching as a tourism activity in a variety of contexts;</a:t>
            </a:r>
            <a:endParaRPr lang="en-AU" sz="2000" dirty="0" smtClean="0"/>
          </a:p>
          <a:p>
            <a:pPr marL="457200" lvl="0" indent="-457200">
              <a:buFont typeface="+mj-lt"/>
              <a:buAutoNum type="arabicPeriod"/>
            </a:pPr>
            <a:r>
              <a:rPr lang="en-GB" sz="2000" dirty="0" smtClean="0"/>
              <a:t>the relationship between whaling, whale-watching tourism and the natural environment; and</a:t>
            </a:r>
            <a:endParaRPr lang="en-AU" sz="2000" dirty="0" smtClean="0"/>
          </a:p>
          <a:p>
            <a:pPr marL="457200" lvl="0" indent="-457200">
              <a:buFont typeface="+mj-lt"/>
              <a:buAutoNum type="arabicPeriod"/>
            </a:pPr>
            <a:r>
              <a:rPr lang="en-GB" sz="2000" dirty="0" smtClean="0"/>
              <a:t>the policies and industry-based initiatives related to whale watching as a sustainable tourism activity. </a:t>
            </a:r>
            <a:endParaRPr lang="en-AU" sz="2000" dirty="0" smtClean="0"/>
          </a:p>
          <a:p>
            <a:endParaRPr lang="en-AU" sz="2000" dirty="0"/>
          </a:p>
        </p:txBody>
      </p:sp>
    </p:spTree>
    <p:extLst>
      <p:ext uri="{BB962C8B-B14F-4D97-AF65-F5344CB8AC3E}">
        <p14:creationId xmlns:p14="http://schemas.microsoft.com/office/powerpoint/2010/main" val="2578928164"/>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Background</a:t>
            </a:r>
            <a:endParaRPr lang="en-AU" dirty="0"/>
          </a:p>
        </p:txBody>
      </p:sp>
      <p:sp>
        <p:nvSpPr>
          <p:cNvPr id="6" name="Content Placeholder 5"/>
          <p:cNvSpPr>
            <a:spLocks noGrp="1"/>
          </p:cNvSpPr>
          <p:nvPr>
            <p:ph sz="quarter" idx="13"/>
          </p:nvPr>
        </p:nvSpPr>
        <p:spPr/>
        <p:txBody>
          <a:bodyPr/>
          <a:lstStyle/>
          <a:p>
            <a:r>
              <a:rPr lang="en-AU" sz="2000" dirty="0"/>
              <a:t>This case study examines how ecotourism can provide sustainable lifestyles for local communities who are willing to change and integrate nature into their values. </a:t>
            </a:r>
          </a:p>
          <a:p>
            <a:endParaRPr lang="en-AU"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055" y="1805210"/>
            <a:ext cx="3912734" cy="2913378"/>
          </a:xfrm>
          <a:prstGeom prst="roundRect">
            <a:avLst>
              <a:gd name="adj" fmla="val 5075"/>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602" y="1327868"/>
            <a:ext cx="27908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679525"/>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Background</a:t>
            </a:r>
            <a:endParaRPr lang="en-AU" dirty="0"/>
          </a:p>
        </p:txBody>
      </p:sp>
      <p:sp>
        <p:nvSpPr>
          <p:cNvPr id="7" name="Content Placeholder 6"/>
          <p:cNvSpPr>
            <a:spLocks noGrp="1"/>
          </p:cNvSpPr>
          <p:nvPr>
            <p:ph idx="13"/>
          </p:nvPr>
        </p:nvSpPr>
        <p:spPr>
          <a:xfrm>
            <a:off x="849313" y="754063"/>
            <a:ext cx="7986712" cy="3876675"/>
          </a:xfrm>
        </p:spPr>
        <p:txBody>
          <a:bodyPr/>
          <a:lstStyle/>
          <a:p>
            <a:pPr lvl="0"/>
            <a:r>
              <a:rPr lang="en-GB" sz="2000" dirty="0" smtClean="0"/>
              <a:t>It also demonstrates the scope and scale of the economic, social, cultural and biophysical impacts of whale watching as a community based tourism activity in a variety of contexts</a:t>
            </a:r>
            <a:endParaRPr lang="en-US" sz="2000" dirty="0" smtClean="0"/>
          </a:p>
          <a:p>
            <a:pPr lvl="0"/>
            <a:r>
              <a:rPr lang="en-GB" sz="2000" dirty="0" smtClean="0"/>
              <a:t>It explains the relationship between whaling, whale-watching tourism and the natural environment and how  natures value can be transposed through community based ecotourism</a:t>
            </a:r>
            <a:endParaRPr lang="en-US" sz="2000" dirty="0" smtClean="0"/>
          </a:p>
          <a:p>
            <a:pPr lvl="0"/>
            <a:r>
              <a:rPr lang="en-GB" sz="2000" dirty="0" smtClean="0"/>
              <a:t>It explains the policies and </a:t>
            </a:r>
            <a:br>
              <a:rPr lang="en-GB" sz="2000" dirty="0" smtClean="0"/>
            </a:br>
            <a:r>
              <a:rPr lang="en-GB" sz="2000" dirty="0" smtClean="0"/>
              <a:t>industry-based initiatives related to </a:t>
            </a:r>
            <a:br>
              <a:rPr lang="en-GB" sz="2000" dirty="0" smtClean="0"/>
            </a:br>
            <a:r>
              <a:rPr lang="en-GB" sz="2000" dirty="0" smtClean="0"/>
              <a:t>whale watching as a sustainable tourism </a:t>
            </a:r>
            <a:br>
              <a:rPr lang="en-GB" sz="2000" dirty="0" smtClean="0"/>
            </a:br>
            <a:r>
              <a:rPr lang="en-GB" sz="2000" dirty="0" smtClean="0"/>
              <a:t>activity and in particular looks at the </a:t>
            </a:r>
            <a:br>
              <a:rPr lang="en-GB" sz="2000" dirty="0" smtClean="0"/>
            </a:br>
            <a:r>
              <a:rPr lang="de-DE" sz="2000" dirty="0" smtClean="0"/>
              <a:t>Kaikoura case study as a best practice </a:t>
            </a:r>
            <a:br>
              <a:rPr lang="de-DE" sz="2000" dirty="0" smtClean="0"/>
            </a:br>
            <a:r>
              <a:rPr lang="de-DE" sz="2000" dirty="0" smtClean="0"/>
              <a:t>example. </a:t>
            </a:r>
            <a:r>
              <a:rPr lang="en-GB" sz="2000" dirty="0" smtClean="0"/>
              <a:t> </a:t>
            </a:r>
            <a:endParaRPr lang="en-US" sz="2000" dirty="0" smtClean="0"/>
          </a:p>
          <a:p>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258" y="2671638"/>
            <a:ext cx="3253998" cy="2192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7161901"/>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Concepts</a:t>
            </a:r>
            <a:endParaRPr lang="en-US" dirty="0"/>
          </a:p>
        </p:txBody>
      </p:sp>
      <p:sp>
        <p:nvSpPr>
          <p:cNvPr id="3" name="Content Placeholder 2"/>
          <p:cNvSpPr>
            <a:spLocks noGrp="1"/>
          </p:cNvSpPr>
          <p:nvPr>
            <p:ph idx="13"/>
          </p:nvPr>
        </p:nvSpPr>
        <p:spPr>
          <a:xfrm>
            <a:off x="849313" y="754063"/>
            <a:ext cx="7986712" cy="3876675"/>
          </a:xfrm>
        </p:spPr>
        <p:txBody>
          <a:bodyPr/>
          <a:lstStyle/>
          <a:p>
            <a:r>
              <a:rPr lang="en-US" smtClean="0"/>
              <a:t>Ecotourism</a:t>
            </a:r>
          </a:p>
          <a:p>
            <a:r>
              <a:rPr lang="en-US" smtClean="0"/>
              <a:t>Triple Bottom Line (TBL) in community based development</a:t>
            </a:r>
          </a:p>
          <a:p>
            <a:r>
              <a:rPr lang="en-GB" smtClean="0"/>
              <a:t>Benchmarking in sustainable tourism</a:t>
            </a:r>
          </a:p>
          <a:p>
            <a:r>
              <a:rPr lang="en-GB" smtClean="0"/>
              <a:t>Economic sustainability for local communities</a:t>
            </a:r>
          </a:p>
          <a:p>
            <a:r>
              <a:rPr lang="en-GB" smtClean="0"/>
              <a:t>Sustainability and the ‘tragedy of the commons’</a:t>
            </a:r>
          </a:p>
          <a:p>
            <a:endParaRPr lang="en-US" smtClean="0"/>
          </a:p>
          <a:p>
            <a:endParaRPr lang="en-US" dirty="0"/>
          </a:p>
        </p:txBody>
      </p:sp>
    </p:spTree>
    <p:extLst>
      <p:ext uri="{BB962C8B-B14F-4D97-AF65-F5344CB8AC3E}">
        <p14:creationId xmlns:p14="http://schemas.microsoft.com/office/powerpoint/2010/main" val="1856737598"/>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Outlook</a:t>
            </a:r>
            <a:endParaRPr lang="en-US" dirty="0"/>
          </a:p>
        </p:txBody>
      </p:sp>
      <p:sp>
        <p:nvSpPr>
          <p:cNvPr id="3" name="Content Placeholder 2"/>
          <p:cNvSpPr>
            <a:spLocks noGrp="1"/>
          </p:cNvSpPr>
          <p:nvPr>
            <p:ph idx="13"/>
          </p:nvPr>
        </p:nvSpPr>
        <p:spPr>
          <a:xfrm>
            <a:off x="849313" y="754063"/>
            <a:ext cx="7986712" cy="3876675"/>
          </a:xfrm>
        </p:spPr>
        <p:txBody>
          <a:bodyPr/>
          <a:lstStyle/>
          <a:p>
            <a:r>
              <a:rPr lang="en-GB" sz="2400" dirty="0" smtClean="0"/>
              <a:t>Many community-based ecotourism operators are now working within a new politico-economic space, created by the shared language of ‘sustainability’ and a more mainstream environmental agenda.</a:t>
            </a:r>
          </a:p>
          <a:p>
            <a:r>
              <a:rPr lang="en-GB" sz="2400" dirty="0" smtClean="0"/>
              <a:t>Whale Watching has enabled many ocean resource depend communities to reposition nature where it is a means to revitalise that “interdependency and extend the human-biosphere relationship” in new directions. </a:t>
            </a:r>
            <a:endParaRPr lang="en-US" sz="2400" dirty="0" smtClean="0"/>
          </a:p>
          <a:p>
            <a:endParaRPr lang="en-US" sz="2400" dirty="0"/>
          </a:p>
        </p:txBody>
      </p:sp>
    </p:spTree>
    <p:extLst>
      <p:ext uri="{BB962C8B-B14F-4D97-AF65-F5344CB8AC3E}">
        <p14:creationId xmlns:p14="http://schemas.microsoft.com/office/powerpoint/2010/main" val="1645915398"/>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Study Questions</a:t>
            </a:r>
            <a:endParaRPr lang="en-AU" dirty="0"/>
          </a:p>
        </p:txBody>
      </p:sp>
      <p:sp>
        <p:nvSpPr>
          <p:cNvPr id="3" name="Content Placeholder 2"/>
          <p:cNvSpPr>
            <a:spLocks noGrp="1"/>
          </p:cNvSpPr>
          <p:nvPr>
            <p:ph idx="13"/>
          </p:nvPr>
        </p:nvSpPr>
        <p:spPr>
          <a:xfrm>
            <a:off x="849313" y="754063"/>
            <a:ext cx="7986712" cy="3876675"/>
          </a:xfrm>
        </p:spPr>
        <p:txBody>
          <a:bodyPr/>
          <a:lstStyle/>
          <a:p>
            <a:pPr marL="514350" lvl="0" indent="-514350">
              <a:buFont typeface="+mj-lt"/>
              <a:buAutoNum type="arabicPeriod"/>
            </a:pPr>
            <a:r>
              <a:rPr lang="en-GB" sz="1800" dirty="0" smtClean="0"/>
              <a:t>Discuss how a community-based tourism organisation such as WWK is acting sustainably. Provide reasons and examples to support your answer.</a:t>
            </a:r>
            <a:endParaRPr lang="en-AU" sz="1800" dirty="0" smtClean="0"/>
          </a:p>
          <a:p>
            <a:pPr marL="514350" lvl="0" indent="-514350">
              <a:buFont typeface="+mj-lt"/>
              <a:buAutoNum type="arabicPeriod"/>
            </a:pPr>
            <a:r>
              <a:rPr lang="en-GB" sz="1800" dirty="0" smtClean="0"/>
              <a:t>What evidence does </a:t>
            </a:r>
            <a:r>
              <a:rPr lang="en-GB" sz="1800" dirty="0" err="1" smtClean="0"/>
              <a:t>Orams</a:t>
            </a:r>
            <a:r>
              <a:rPr lang="en-GB" sz="1800" dirty="0" smtClean="0"/>
              <a:t> (2001) provide for the case under study? Give reasons and examples to support your answer.</a:t>
            </a:r>
            <a:endParaRPr lang="en-AU" sz="1800" dirty="0" smtClean="0"/>
          </a:p>
          <a:p>
            <a:pPr marL="514350" lvl="0" indent="-514350">
              <a:buFont typeface="+mj-lt"/>
              <a:buAutoNum type="arabicPeriod"/>
            </a:pPr>
            <a:r>
              <a:rPr lang="en-GB" sz="1800" dirty="0" smtClean="0"/>
              <a:t>In the debate on whaling versus whale watching, should cultural rights be prioritised over animal rights within the context of sustainable tourism? Give reasons and examples to support your answer.</a:t>
            </a:r>
            <a:endParaRPr lang="en-AU" sz="1800" dirty="0" smtClean="0"/>
          </a:p>
          <a:p>
            <a:pPr marL="514350" lvl="0" indent="-514350">
              <a:buFont typeface="+mj-lt"/>
              <a:buAutoNum type="arabicPeriod"/>
            </a:pPr>
            <a:r>
              <a:rPr lang="en-GB" sz="1800" dirty="0" smtClean="0"/>
              <a:t>Read Lawrence and Phillips (2004) and outline the discourse that led to an evolution from whaling to whale watching at this location. Is the main reason for this change related to an economic return or are there other factors?</a:t>
            </a:r>
            <a:endParaRPr lang="en-AU" sz="1800" dirty="0" smtClean="0"/>
          </a:p>
          <a:p>
            <a:pPr marL="514350" lvl="0" indent="-514350">
              <a:buFont typeface="+mj-lt"/>
              <a:buAutoNum type="arabicPeriod"/>
            </a:pPr>
            <a:r>
              <a:rPr lang="en-GB" sz="1800" dirty="0" smtClean="0"/>
              <a:t>Provide an outline of sustainable practice that can be used in whale watching to ensure that it does not impact on the whales. </a:t>
            </a:r>
            <a:r>
              <a:rPr lang="en-US" sz="1800" dirty="0" smtClean="0"/>
              <a:t> </a:t>
            </a:r>
            <a:endParaRPr lang="en-AU" sz="1800" dirty="0"/>
          </a:p>
        </p:txBody>
      </p:sp>
    </p:spTree>
    <p:extLst>
      <p:ext uri="{BB962C8B-B14F-4D97-AF65-F5344CB8AC3E}">
        <p14:creationId xmlns:p14="http://schemas.microsoft.com/office/powerpoint/2010/main" val="751925870"/>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455</Words>
  <Application>Microsoft Office PowerPoint</Application>
  <PresentationFormat>On-screen Show (16:9)</PresentationFormat>
  <Paragraphs>37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Berrylishious design template</vt:lpstr>
      <vt:lpstr>New Zealand</vt:lpstr>
      <vt:lpstr>Learning Outcomes</vt:lpstr>
      <vt:lpstr>Background</vt:lpstr>
      <vt:lpstr>Background</vt:lpstr>
      <vt:lpstr>Key Concepts</vt:lpstr>
      <vt:lpstr>Future Outlook</vt:lpstr>
      <vt:lpstr>Study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uqpbenck</cp:lastModifiedBy>
  <cp:revision>115</cp:revision>
  <cp:lastPrinted>2012-10-22T17:26:30Z</cp:lastPrinted>
  <dcterms:created xsi:type="dcterms:W3CDTF">2012-10-22T00:42:01Z</dcterms:created>
  <dcterms:modified xsi:type="dcterms:W3CDTF">2013-07-01T11:21:05Z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